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7"/>
  </p:notesMasterIdLst>
  <p:sldIdLst>
    <p:sldId id="278" r:id="rId2"/>
    <p:sldId id="258" r:id="rId3"/>
    <p:sldId id="259" r:id="rId4"/>
    <p:sldId id="276" r:id="rId5"/>
    <p:sldId id="260" r:id="rId6"/>
    <p:sldId id="261" r:id="rId7"/>
    <p:sldId id="267" r:id="rId8"/>
    <p:sldId id="268" r:id="rId9"/>
    <p:sldId id="269" r:id="rId10"/>
    <p:sldId id="270" r:id="rId11"/>
    <p:sldId id="271" r:id="rId12"/>
    <p:sldId id="272" r:id="rId13"/>
    <p:sldId id="273"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4"/>
    <p:restoredTop sz="84286"/>
  </p:normalViewPr>
  <p:slideViewPr>
    <p:cSldViewPr snapToGrid="0" snapToObjects="1">
      <p:cViewPr varScale="1">
        <p:scale>
          <a:sx n="80" d="100"/>
          <a:sy n="80" d="100"/>
        </p:scale>
        <p:origin x="13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6E5A60-2E36-D842-BC45-EF5E1F3AC6F5}" type="datetimeFigureOut">
              <a:rPr lang="en-US" smtClean="0"/>
              <a:t>4/23/18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D7245-0367-FD45-A2E6-FC9CD6C729C0}" type="slidenum">
              <a:rPr lang="en-US" smtClean="0"/>
              <a:t>‹#›</a:t>
            </a:fld>
            <a:endParaRPr lang="en-US"/>
          </a:p>
        </p:txBody>
      </p:sp>
    </p:spTree>
    <p:extLst>
      <p:ext uri="{BB962C8B-B14F-4D97-AF65-F5344CB8AC3E}">
        <p14:creationId xmlns:p14="http://schemas.microsoft.com/office/powerpoint/2010/main" val="1536887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instructional lesson</a:t>
            </a:r>
            <a:r>
              <a:rPr lang="en-US" baseline="0" dirty="0" smtClean="0"/>
              <a:t> will need to be done on key quantitative concepts prior to assigning the module. Here is a sample PowerPoint to illustrate the concepts. I highly recommend demonstrating the use of WebChip to look at a similar research question to the one the module asks the students to answer.</a:t>
            </a:r>
            <a:endParaRPr lang="en-US" dirty="0"/>
          </a:p>
        </p:txBody>
      </p:sp>
      <p:sp>
        <p:nvSpPr>
          <p:cNvPr id="4" name="Slide Number Placeholder 3"/>
          <p:cNvSpPr>
            <a:spLocks noGrp="1"/>
          </p:cNvSpPr>
          <p:nvPr>
            <p:ph type="sldNum" sz="quarter" idx="10"/>
          </p:nvPr>
        </p:nvSpPr>
        <p:spPr/>
        <p:txBody>
          <a:bodyPr/>
          <a:lstStyle/>
          <a:p>
            <a:fld id="{A8ED7245-0367-FD45-A2E6-FC9CD6C729C0}" type="slidenum">
              <a:rPr lang="en-US" smtClean="0"/>
              <a:t>1</a:t>
            </a:fld>
            <a:endParaRPr lang="en-US"/>
          </a:p>
        </p:txBody>
      </p:sp>
    </p:spTree>
    <p:extLst>
      <p:ext uri="{BB962C8B-B14F-4D97-AF65-F5344CB8AC3E}">
        <p14:creationId xmlns:p14="http://schemas.microsoft.com/office/powerpoint/2010/main" val="1616179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that controls have now been added, allowing us to see whether this pattern holds for all racial groups represented in census data. As a class, analyze whether the initial pattern holds for non-Latino/a whites. </a:t>
            </a:r>
            <a:endParaRPr lang="en-US" dirty="0"/>
          </a:p>
        </p:txBody>
      </p:sp>
      <p:sp>
        <p:nvSpPr>
          <p:cNvPr id="4" name="Slide Number Placeholder 3"/>
          <p:cNvSpPr>
            <a:spLocks noGrp="1"/>
          </p:cNvSpPr>
          <p:nvPr>
            <p:ph type="sldNum" sz="quarter" idx="10"/>
          </p:nvPr>
        </p:nvSpPr>
        <p:spPr/>
        <p:txBody>
          <a:bodyPr/>
          <a:lstStyle/>
          <a:p>
            <a:fld id="{A8ED7245-0367-FD45-A2E6-FC9CD6C729C0}" type="slidenum">
              <a:rPr lang="en-US" smtClean="0"/>
              <a:t>10</a:t>
            </a:fld>
            <a:endParaRPr lang="en-US"/>
          </a:p>
        </p:txBody>
      </p:sp>
    </p:spTree>
    <p:extLst>
      <p:ext uri="{BB962C8B-B14F-4D97-AF65-F5344CB8AC3E}">
        <p14:creationId xmlns:p14="http://schemas.microsoft.com/office/powerpoint/2010/main" val="1229191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a class, analyze whether the initial pattern holds for Black Americans. Note that the percentage difference is small. </a:t>
            </a:r>
            <a:endParaRPr lang="en-US" dirty="0"/>
          </a:p>
        </p:txBody>
      </p:sp>
      <p:sp>
        <p:nvSpPr>
          <p:cNvPr id="4" name="Slide Number Placeholder 3"/>
          <p:cNvSpPr>
            <a:spLocks noGrp="1"/>
          </p:cNvSpPr>
          <p:nvPr>
            <p:ph type="sldNum" sz="quarter" idx="10"/>
          </p:nvPr>
        </p:nvSpPr>
        <p:spPr/>
        <p:txBody>
          <a:bodyPr/>
          <a:lstStyle/>
          <a:p>
            <a:fld id="{A8ED7245-0367-FD45-A2E6-FC9CD6C729C0}" type="slidenum">
              <a:rPr lang="en-US" smtClean="0"/>
              <a:t>11</a:t>
            </a:fld>
            <a:endParaRPr lang="en-US"/>
          </a:p>
        </p:txBody>
      </p:sp>
    </p:spTree>
    <p:extLst>
      <p:ext uri="{BB962C8B-B14F-4D97-AF65-F5344CB8AC3E}">
        <p14:creationId xmlns:p14="http://schemas.microsoft.com/office/powerpoint/2010/main" val="1609838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a class, analyze whether the initial pattern holds for Asian Americans.</a:t>
            </a:r>
            <a:endParaRPr lang="en-US" dirty="0"/>
          </a:p>
        </p:txBody>
      </p:sp>
      <p:sp>
        <p:nvSpPr>
          <p:cNvPr id="4" name="Slide Number Placeholder 3"/>
          <p:cNvSpPr>
            <a:spLocks noGrp="1"/>
          </p:cNvSpPr>
          <p:nvPr>
            <p:ph type="sldNum" sz="quarter" idx="10"/>
          </p:nvPr>
        </p:nvSpPr>
        <p:spPr/>
        <p:txBody>
          <a:bodyPr/>
          <a:lstStyle/>
          <a:p>
            <a:fld id="{A8ED7245-0367-FD45-A2E6-FC9CD6C729C0}" type="slidenum">
              <a:rPr lang="en-US" smtClean="0"/>
              <a:t>12</a:t>
            </a:fld>
            <a:endParaRPr lang="en-US"/>
          </a:p>
        </p:txBody>
      </p:sp>
    </p:spTree>
    <p:extLst>
      <p:ext uri="{BB962C8B-B14F-4D97-AF65-F5344CB8AC3E}">
        <p14:creationId xmlns:p14="http://schemas.microsoft.com/office/powerpoint/2010/main" val="172383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a class, analyze whether the initial pattern holds for Latino/a people. Discuss the larger conclusions that can be reached after controlling for race. </a:t>
            </a:r>
            <a:endParaRPr lang="en-US" dirty="0"/>
          </a:p>
        </p:txBody>
      </p:sp>
      <p:sp>
        <p:nvSpPr>
          <p:cNvPr id="4" name="Slide Number Placeholder 3"/>
          <p:cNvSpPr>
            <a:spLocks noGrp="1"/>
          </p:cNvSpPr>
          <p:nvPr>
            <p:ph type="sldNum" sz="quarter" idx="10"/>
          </p:nvPr>
        </p:nvSpPr>
        <p:spPr/>
        <p:txBody>
          <a:bodyPr/>
          <a:lstStyle/>
          <a:p>
            <a:fld id="{A8ED7245-0367-FD45-A2E6-FC9CD6C729C0}" type="slidenum">
              <a:rPr lang="en-US" smtClean="0"/>
              <a:t>13</a:t>
            </a:fld>
            <a:endParaRPr lang="en-US"/>
          </a:p>
        </p:txBody>
      </p:sp>
    </p:spTree>
    <p:extLst>
      <p:ext uri="{BB962C8B-B14F-4D97-AF65-F5344CB8AC3E}">
        <p14:creationId xmlns:p14="http://schemas.microsoft.com/office/powerpoint/2010/main" val="1978762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use the data to examine whether there are racial differences in employment status among women. Explain to students that we have to compare the data from varying tables to examine this. </a:t>
            </a:r>
            <a:endParaRPr lang="en-US" dirty="0"/>
          </a:p>
        </p:txBody>
      </p:sp>
      <p:sp>
        <p:nvSpPr>
          <p:cNvPr id="4" name="Slide Number Placeholder 3"/>
          <p:cNvSpPr>
            <a:spLocks noGrp="1"/>
          </p:cNvSpPr>
          <p:nvPr>
            <p:ph type="sldNum" sz="quarter" idx="10"/>
          </p:nvPr>
        </p:nvSpPr>
        <p:spPr/>
        <p:txBody>
          <a:bodyPr/>
          <a:lstStyle/>
          <a:p>
            <a:fld id="{A8ED7245-0367-FD45-A2E6-FC9CD6C729C0}" type="slidenum">
              <a:rPr lang="en-US" smtClean="0"/>
              <a:t>14</a:t>
            </a:fld>
            <a:endParaRPr lang="en-US"/>
          </a:p>
        </p:txBody>
      </p:sp>
    </p:spTree>
    <p:extLst>
      <p:ext uri="{BB962C8B-B14F-4D97-AF65-F5344CB8AC3E}">
        <p14:creationId xmlns:p14="http://schemas.microsoft.com/office/powerpoint/2010/main" val="228400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use the data to examine whether there are racial differences in employment status among men. Explain to students that we have to compare the data from varying tables to examine this. </a:t>
            </a:r>
          </a:p>
          <a:p>
            <a:endParaRPr lang="en-US" dirty="0" smtClean="0"/>
          </a:p>
          <a:p>
            <a:r>
              <a:rPr lang="en-US" dirty="0" smtClean="0"/>
              <a:t>I recommend ending the instructional</a:t>
            </a:r>
            <a:r>
              <a:rPr lang="en-US" baseline="0" dirty="0" smtClean="0"/>
              <a:t> lesson by describing the major findings from the analyses done. </a:t>
            </a:r>
            <a:endParaRPr lang="en-US" dirty="0"/>
          </a:p>
        </p:txBody>
      </p:sp>
      <p:sp>
        <p:nvSpPr>
          <p:cNvPr id="4" name="Slide Number Placeholder 3"/>
          <p:cNvSpPr>
            <a:spLocks noGrp="1"/>
          </p:cNvSpPr>
          <p:nvPr>
            <p:ph type="sldNum" sz="quarter" idx="10"/>
          </p:nvPr>
        </p:nvSpPr>
        <p:spPr/>
        <p:txBody>
          <a:bodyPr/>
          <a:lstStyle/>
          <a:p>
            <a:fld id="{A8ED7245-0367-FD45-A2E6-FC9CD6C729C0}" type="slidenum">
              <a:rPr lang="en-US" smtClean="0"/>
              <a:t>15</a:t>
            </a:fld>
            <a:endParaRPr lang="en-US"/>
          </a:p>
        </p:txBody>
      </p:sp>
    </p:spTree>
    <p:extLst>
      <p:ext uri="{BB962C8B-B14F-4D97-AF65-F5344CB8AC3E}">
        <p14:creationId xmlns:p14="http://schemas.microsoft.com/office/powerpoint/2010/main" val="86879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are focusing on steps 3 and 6 for this module. </a:t>
            </a:r>
            <a:endParaRPr lang="en-US" dirty="0"/>
          </a:p>
        </p:txBody>
      </p:sp>
      <p:sp>
        <p:nvSpPr>
          <p:cNvPr id="4" name="Slide Number Placeholder 3"/>
          <p:cNvSpPr>
            <a:spLocks noGrp="1"/>
          </p:cNvSpPr>
          <p:nvPr>
            <p:ph type="sldNum" sz="quarter" idx="10"/>
          </p:nvPr>
        </p:nvSpPr>
        <p:spPr/>
        <p:txBody>
          <a:bodyPr/>
          <a:lstStyle/>
          <a:p>
            <a:fld id="{A8ED7245-0367-FD45-A2E6-FC9CD6C729C0}" type="slidenum">
              <a:rPr lang="en-US" smtClean="0"/>
              <a:t>2</a:t>
            </a:fld>
            <a:endParaRPr lang="en-US"/>
          </a:p>
        </p:txBody>
      </p:sp>
    </p:spTree>
    <p:extLst>
      <p:ext uri="{BB962C8B-B14F-4D97-AF65-F5344CB8AC3E}">
        <p14:creationId xmlns:p14="http://schemas.microsoft.com/office/powerpoint/2010/main" val="202039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difference between a population and a</a:t>
            </a:r>
            <a:r>
              <a:rPr lang="en-US" baseline="0" dirty="0" smtClean="0"/>
              <a:t> sample. Explain that we are using Census data, which is based on the U.S. population. </a:t>
            </a:r>
            <a:endParaRPr lang="en-US" dirty="0"/>
          </a:p>
        </p:txBody>
      </p:sp>
      <p:sp>
        <p:nvSpPr>
          <p:cNvPr id="4" name="Slide Number Placeholder 3"/>
          <p:cNvSpPr>
            <a:spLocks noGrp="1"/>
          </p:cNvSpPr>
          <p:nvPr>
            <p:ph type="sldNum" sz="quarter" idx="10"/>
          </p:nvPr>
        </p:nvSpPr>
        <p:spPr/>
        <p:txBody>
          <a:bodyPr/>
          <a:lstStyle/>
          <a:p>
            <a:fld id="{A8ED7245-0367-FD45-A2E6-FC9CD6C729C0}" type="slidenum">
              <a:rPr lang="en-US" smtClean="0"/>
              <a:t>3</a:t>
            </a:fld>
            <a:endParaRPr lang="en-US"/>
          </a:p>
        </p:txBody>
      </p:sp>
    </p:spTree>
    <p:extLst>
      <p:ext uri="{BB962C8B-B14F-4D97-AF65-F5344CB8AC3E}">
        <p14:creationId xmlns:p14="http://schemas.microsoft.com/office/powerpoint/2010/main" val="1720473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students with</a:t>
            </a:r>
            <a:r>
              <a:rPr lang="en-US" baseline="0" dirty="0" smtClean="0"/>
              <a:t> the definitions to these key terms. </a:t>
            </a:r>
            <a:endParaRPr lang="en-US" dirty="0"/>
          </a:p>
        </p:txBody>
      </p:sp>
      <p:sp>
        <p:nvSpPr>
          <p:cNvPr id="4" name="Slide Number Placeholder 3"/>
          <p:cNvSpPr>
            <a:spLocks noGrp="1"/>
          </p:cNvSpPr>
          <p:nvPr>
            <p:ph type="sldNum" sz="quarter" idx="10"/>
          </p:nvPr>
        </p:nvSpPr>
        <p:spPr/>
        <p:txBody>
          <a:bodyPr/>
          <a:lstStyle/>
          <a:p>
            <a:fld id="{A8ED7245-0367-FD45-A2E6-FC9CD6C729C0}" type="slidenum">
              <a:rPr lang="en-US" smtClean="0"/>
              <a:t>4</a:t>
            </a:fld>
            <a:endParaRPr lang="en-US"/>
          </a:p>
        </p:txBody>
      </p:sp>
    </p:spTree>
    <p:extLst>
      <p:ext uri="{BB962C8B-B14F-4D97-AF65-F5344CB8AC3E}">
        <p14:creationId xmlns:p14="http://schemas.microsoft.com/office/powerpoint/2010/main" val="150977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do the applied exercise. </a:t>
            </a:r>
            <a:endParaRPr lang="en-US" dirty="0"/>
          </a:p>
        </p:txBody>
      </p:sp>
      <p:sp>
        <p:nvSpPr>
          <p:cNvPr id="4" name="Slide Number Placeholder 3"/>
          <p:cNvSpPr>
            <a:spLocks noGrp="1"/>
          </p:cNvSpPr>
          <p:nvPr>
            <p:ph type="sldNum" sz="quarter" idx="10"/>
          </p:nvPr>
        </p:nvSpPr>
        <p:spPr/>
        <p:txBody>
          <a:bodyPr/>
          <a:lstStyle/>
          <a:p>
            <a:fld id="{A8ED7245-0367-FD45-A2E6-FC9CD6C729C0}" type="slidenum">
              <a:rPr lang="en-US" smtClean="0"/>
              <a:t>5</a:t>
            </a:fld>
            <a:endParaRPr lang="en-US"/>
          </a:p>
        </p:txBody>
      </p:sp>
    </p:spTree>
    <p:extLst>
      <p:ext uri="{BB962C8B-B14F-4D97-AF65-F5344CB8AC3E}">
        <p14:creationId xmlns:p14="http://schemas.microsoft.com/office/powerpoint/2010/main" val="1856824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students to come up with control variables that should be included in this statistical model. </a:t>
            </a:r>
            <a:endParaRPr lang="en-US" dirty="0"/>
          </a:p>
        </p:txBody>
      </p:sp>
      <p:sp>
        <p:nvSpPr>
          <p:cNvPr id="4" name="Slide Number Placeholder 3"/>
          <p:cNvSpPr>
            <a:spLocks noGrp="1"/>
          </p:cNvSpPr>
          <p:nvPr>
            <p:ph type="sldNum" sz="quarter" idx="10"/>
          </p:nvPr>
        </p:nvSpPr>
        <p:spPr/>
        <p:txBody>
          <a:bodyPr/>
          <a:lstStyle/>
          <a:p>
            <a:fld id="{A8ED7245-0367-FD45-A2E6-FC9CD6C729C0}" type="slidenum">
              <a:rPr lang="en-US" smtClean="0"/>
              <a:t>6</a:t>
            </a:fld>
            <a:endParaRPr lang="en-US"/>
          </a:p>
        </p:txBody>
      </p:sp>
    </p:spTree>
    <p:extLst>
      <p:ext uri="{BB962C8B-B14F-4D97-AF65-F5344CB8AC3E}">
        <p14:creationId xmlns:p14="http://schemas.microsoft.com/office/powerpoint/2010/main" val="100102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what hypotheses are</a:t>
            </a:r>
            <a:r>
              <a:rPr lang="en-US" baseline="0" dirty="0" smtClean="0"/>
              <a:t> and show examples. H</a:t>
            </a:r>
            <a:r>
              <a:rPr lang="en-US" baseline="-25000" dirty="0" smtClean="0"/>
              <a:t>1</a:t>
            </a:r>
            <a:r>
              <a:rPr lang="en-US" baseline="0" dirty="0" smtClean="0"/>
              <a:t> is a hypothesis for the bivariate relationship. H</a:t>
            </a:r>
            <a:r>
              <a:rPr lang="en-US" baseline="-25000" dirty="0" smtClean="0"/>
              <a:t>2</a:t>
            </a:r>
            <a:r>
              <a:rPr lang="en-US" baseline="0" dirty="0" smtClean="0"/>
              <a:t> is the hypothesis when including a control variable. You might also address null hypotheses. </a:t>
            </a:r>
            <a:endParaRPr lang="en-US" dirty="0"/>
          </a:p>
        </p:txBody>
      </p:sp>
      <p:sp>
        <p:nvSpPr>
          <p:cNvPr id="4" name="Slide Number Placeholder 3"/>
          <p:cNvSpPr>
            <a:spLocks noGrp="1"/>
          </p:cNvSpPr>
          <p:nvPr>
            <p:ph type="sldNum" sz="quarter" idx="10"/>
          </p:nvPr>
        </p:nvSpPr>
        <p:spPr/>
        <p:txBody>
          <a:bodyPr/>
          <a:lstStyle/>
          <a:p>
            <a:fld id="{A8ED7245-0367-FD45-A2E6-FC9CD6C729C0}" type="slidenum">
              <a:rPr lang="en-US" smtClean="0"/>
              <a:t>7</a:t>
            </a:fld>
            <a:endParaRPr lang="en-US"/>
          </a:p>
        </p:txBody>
      </p:sp>
    </p:spTree>
    <p:extLst>
      <p:ext uri="{BB962C8B-B14F-4D97-AF65-F5344CB8AC3E}">
        <p14:creationId xmlns:p14="http://schemas.microsoft.com/office/powerpoint/2010/main" val="1902362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students through how to read the marginals</a:t>
            </a:r>
            <a:r>
              <a:rPr lang="en-US" baseline="0" dirty="0" smtClean="0"/>
              <a:t> </a:t>
            </a:r>
            <a:r>
              <a:rPr lang="en-US" dirty="0" smtClean="0"/>
              <a:t>for datasets </a:t>
            </a:r>
            <a:r>
              <a:rPr lang="en-US" dirty="0" smtClean="0"/>
              <a:t>in </a:t>
            </a:r>
            <a:r>
              <a:rPr lang="en-US" dirty="0" smtClean="0"/>
              <a:t>WebChip. Explain the importance of understanding descriptive statistics for a population or sample.</a:t>
            </a:r>
            <a:endParaRPr lang="en-US" dirty="0"/>
          </a:p>
        </p:txBody>
      </p:sp>
      <p:sp>
        <p:nvSpPr>
          <p:cNvPr id="4" name="Slide Number Placeholder 3"/>
          <p:cNvSpPr>
            <a:spLocks noGrp="1"/>
          </p:cNvSpPr>
          <p:nvPr>
            <p:ph type="sldNum" sz="quarter" idx="10"/>
          </p:nvPr>
        </p:nvSpPr>
        <p:spPr/>
        <p:txBody>
          <a:bodyPr/>
          <a:lstStyle/>
          <a:p>
            <a:fld id="{A8ED7245-0367-FD45-A2E6-FC9CD6C729C0}" type="slidenum">
              <a:rPr lang="en-US" smtClean="0"/>
              <a:t>8</a:t>
            </a:fld>
            <a:endParaRPr lang="en-US"/>
          </a:p>
        </p:txBody>
      </p:sp>
    </p:spTree>
    <p:extLst>
      <p:ext uri="{BB962C8B-B14F-4D97-AF65-F5344CB8AC3E}">
        <p14:creationId xmlns:p14="http://schemas.microsoft.com/office/powerpoint/2010/main" val="536973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how to read a bivariate table</a:t>
            </a:r>
            <a:r>
              <a:rPr lang="en-US" baseline="0" dirty="0" smtClean="0"/>
              <a:t>. The example displayed here investigates whether there is a relationship between gender and employment status. Make note of the major finding as a class. </a:t>
            </a:r>
            <a:endParaRPr lang="en-US" dirty="0"/>
          </a:p>
        </p:txBody>
      </p:sp>
      <p:sp>
        <p:nvSpPr>
          <p:cNvPr id="4" name="Slide Number Placeholder 3"/>
          <p:cNvSpPr>
            <a:spLocks noGrp="1"/>
          </p:cNvSpPr>
          <p:nvPr>
            <p:ph type="sldNum" sz="quarter" idx="10"/>
          </p:nvPr>
        </p:nvSpPr>
        <p:spPr/>
        <p:txBody>
          <a:bodyPr/>
          <a:lstStyle/>
          <a:p>
            <a:fld id="{A8ED7245-0367-FD45-A2E6-FC9CD6C729C0}" type="slidenum">
              <a:rPr lang="en-US" smtClean="0"/>
              <a:t>9</a:t>
            </a:fld>
            <a:endParaRPr lang="en-US"/>
          </a:p>
        </p:txBody>
      </p:sp>
    </p:spTree>
    <p:extLst>
      <p:ext uri="{BB962C8B-B14F-4D97-AF65-F5344CB8AC3E}">
        <p14:creationId xmlns:p14="http://schemas.microsoft.com/office/powerpoint/2010/main" val="88002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F545886-AF20-694A-BA65-D530BD17B2C2}" type="datetimeFigureOut">
              <a:rPr lang="en-US" smtClean="0"/>
              <a:t>4/23/18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D75E10C-4E98-8C47-A688-DB5D79229890}" type="slidenum">
              <a:rPr lang="en-US" smtClean="0"/>
              <a:t>‹#›</a:t>
            </a:fld>
            <a:endParaRPr lang="en-US"/>
          </a:p>
        </p:txBody>
      </p:sp>
    </p:spTree>
    <p:extLst>
      <p:ext uri="{BB962C8B-B14F-4D97-AF65-F5344CB8AC3E}">
        <p14:creationId xmlns:p14="http://schemas.microsoft.com/office/powerpoint/2010/main" val="641340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45886-AF20-694A-BA65-D530BD17B2C2}" type="datetimeFigureOut">
              <a:rPr lang="en-US" smtClean="0"/>
              <a:t>4/23/18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D75E10C-4E98-8C47-A688-DB5D79229890}" type="slidenum">
              <a:rPr lang="en-US" smtClean="0"/>
              <a:t>‹#›</a:t>
            </a:fld>
            <a:endParaRPr lang="en-US"/>
          </a:p>
        </p:txBody>
      </p:sp>
    </p:spTree>
    <p:extLst>
      <p:ext uri="{BB962C8B-B14F-4D97-AF65-F5344CB8AC3E}">
        <p14:creationId xmlns:p14="http://schemas.microsoft.com/office/powerpoint/2010/main" val="2038085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545886-AF20-694A-BA65-D530BD17B2C2}" type="datetimeFigureOut">
              <a:rPr lang="en-US" smtClean="0"/>
              <a:t>4/23/18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75E10C-4E98-8C47-A688-DB5D79229890}" type="slidenum">
              <a:rPr lang="en-US" smtClean="0"/>
              <a:t>‹#›</a:t>
            </a:fld>
            <a:endParaRPr lang="en-US"/>
          </a:p>
        </p:txBody>
      </p:sp>
    </p:spTree>
    <p:extLst>
      <p:ext uri="{BB962C8B-B14F-4D97-AF65-F5344CB8AC3E}">
        <p14:creationId xmlns:p14="http://schemas.microsoft.com/office/powerpoint/2010/main" val="1736559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545886-AF20-694A-BA65-D530BD17B2C2}" type="datetimeFigureOut">
              <a:rPr lang="en-US" smtClean="0"/>
              <a:t>4/23/18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75E10C-4E98-8C47-A688-DB5D79229890}" type="slidenum">
              <a:rPr lang="en-US" smtClean="0"/>
              <a:t>‹#›</a:t>
            </a:fld>
            <a:endParaRPr lang="en-US"/>
          </a:p>
        </p:txBody>
      </p:sp>
    </p:spTree>
    <p:extLst>
      <p:ext uri="{BB962C8B-B14F-4D97-AF65-F5344CB8AC3E}">
        <p14:creationId xmlns:p14="http://schemas.microsoft.com/office/powerpoint/2010/main" val="2059560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545886-AF20-694A-BA65-D530BD17B2C2}" type="datetimeFigureOut">
              <a:rPr lang="en-US" smtClean="0"/>
              <a:t>4/23/18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75E10C-4E98-8C47-A688-DB5D79229890}" type="slidenum">
              <a:rPr lang="en-US" smtClean="0"/>
              <a:t>‹#›</a:t>
            </a:fld>
            <a:endParaRPr lang="en-US"/>
          </a:p>
        </p:txBody>
      </p:sp>
    </p:spTree>
    <p:extLst>
      <p:ext uri="{BB962C8B-B14F-4D97-AF65-F5344CB8AC3E}">
        <p14:creationId xmlns:p14="http://schemas.microsoft.com/office/powerpoint/2010/main" val="1893665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F545886-AF20-694A-BA65-D530BD17B2C2}" type="datetimeFigureOut">
              <a:rPr lang="en-US" smtClean="0"/>
              <a:t>4/23/18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5E10C-4E98-8C47-A688-DB5D79229890}" type="slidenum">
              <a:rPr lang="en-US" smtClean="0"/>
              <a:t>‹#›</a:t>
            </a:fld>
            <a:endParaRPr lang="en-US"/>
          </a:p>
        </p:txBody>
      </p:sp>
    </p:spTree>
    <p:extLst>
      <p:ext uri="{BB962C8B-B14F-4D97-AF65-F5344CB8AC3E}">
        <p14:creationId xmlns:p14="http://schemas.microsoft.com/office/powerpoint/2010/main" val="113494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F545886-AF20-694A-BA65-D530BD17B2C2}" type="datetimeFigureOut">
              <a:rPr lang="en-US" smtClean="0"/>
              <a:t>4/23/18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8D75E10C-4E98-8C47-A688-DB5D79229890}" type="slidenum">
              <a:rPr lang="en-US" smtClean="0"/>
              <a:t>‹#›</a:t>
            </a:fld>
            <a:endParaRPr lang="en-US"/>
          </a:p>
        </p:txBody>
      </p:sp>
    </p:spTree>
    <p:extLst>
      <p:ext uri="{BB962C8B-B14F-4D97-AF65-F5344CB8AC3E}">
        <p14:creationId xmlns:p14="http://schemas.microsoft.com/office/powerpoint/2010/main" val="1119316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F545886-AF20-694A-BA65-D530BD17B2C2}" type="datetimeFigureOut">
              <a:rPr lang="en-US" smtClean="0"/>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E10C-4E98-8C47-A688-DB5D79229890}" type="slidenum">
              <a:rPr lang="en-US" smtClean="0"/>
              <a:t>‹#›</a:t>
            </a:fld>
            <a:endParaRPr lang="en-US"/>
          </a:p>
        </p:txBody>
      </p:sp>
    </p:spTree>
    <p:extLst>
      <p:ext uri="{BB962C8B-B14F-4D97-AF65-F5344CB8AC3E}">
        <p14:creationId xmlns:p14="http://schemas.microsoft.com/office/powerpoint/2010/main" val="402844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F545886-AF20-694A-BA65-D530BD17B2C2}" type="datetimeFigureOut">
              <a:rPr lang="en-US" smtClean="0"/>
              <a:t>4/23/18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75E10C-4E98-8C47-A688-DB5D79229890}" type="slidenum">
              <a:rPr lang="en-US" smtClean="0"/>
              <a:t>‹#›</a:t>
            </a:fld>
            <a:endParaRPr lang="en-US"/>
          </a:p>
        </p:txBody>
      </p:sp>
    </p:spTree>
    <p:extLst>
      <p:ext uri="{BB962C8B-B14F-4D97-AF65-F5344CB8AC3E}">
        <p14:creationId xmlns:p14="http://schemas.microsoft.com/office/powerpoint/2010/main" val="173685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545886-AF20-694A-BA65-D530BD17B2C2}" type="datetimeFigureOut">
              <a:rPr lang="en-US" smtClean="0"/>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E10C-4E98-8C47-A688-DB5D79229890}" type="slidenum">
              <a:rPr lang="en-US" smtClean="0"/>
              <a:t>‹#›</a:t>
            </a:fld>
            <a:endParaRPr lang="en-US"/>
          </a:p>
        </p:txBody>
      </p:sp>
    </p:spTree>
    <p:extLst>
      <p:ext uri="{BB962C8B-B14F-4D97-AF65-F5344CB8AC3E}">
        <p14:creationId xmlns:p14="http://schemas.microsoft.com/office/powerpoint/2010/main" val="79075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545886-AF20-694A-BA65-D530BD17B2C2}" type="datetimeFigureOut">
              <a:rPr lang="en-US" smtClean="0"/>
              <a:t>4/23/18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75E10C-4E98-8C47-A688-DB5D79229890}" type="slidenum">
              <a:rPr lang="en-US" smtClean="0"/>
              <a:t>‹#›</a:t>
            </a:fld>
            <a:endParaRPr lang="en-US"/>
          </a:p>
        </p:txBody>
      </p:sp>
    </p:spTree>
    <p:extLst>
      <p:ext uri="{BB962C8B-B14F-4D97-AF65-F5344CB8AC3E}">
        <p14:creationId xmlns:p14="http://schemas.microsoft.com/office/powerpoint/2010/main" val="157683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545886-AF20-694A-BA65-D530BD17B2C2}" type="datetimeFigureOut">
              <a:rPr lang="en-US" smtClean="0"/>
              <a:t>4/23/18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E10C-4E98-8C47-A688-DB5D79229890}" type="slidenum">
              <a:rPr lang="en-US" smtClean="0"/>
              <a:t>‹#›</a:t>
            </a:fld>
            <a:endParaRPr lang="en-US"/>
          </a:p>
        </p:txBody>
      </p:sp>
    </p:spTree>
    <p:extLst>
      <p:ext uri="{BB962C8B-B14F-4D97-AF65-F5344CB8AC3E}">
        <p14:creationId xmlns:p14="http://schemas.microsoft.com/office/powerpoint/2010/main" val="183495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545886-AF20-694A-BA65-D530BD17B2C2}" type="datetimeFigureOut">
              <a:rPr lang="en-US" smtClean="0"/>
              <a:t>4/23/18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5E10C-4E98-8C47-A688-DB5D79229890}" type="slidenum">
              <a:rPr lang="en-US" smtClean="0"/>
              <a:t>‹#›</a:t>
            </a:fld>
            <a:endParaRPr lang="en-US"/>
          </a:p>
        </p:txBody>
      </p:sp>
    </p:spTree>
    <p:extLst>
      <p:ext uri="{BB962C8B-B14F-4D97-AF65-F5344CB8AC3E}">
        <p14:creationId xmlns:p14="http://schemas.microsoft.com/office/powerpoint/2010/main" val="174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545886-AF20-694A-BA65-D530BD17B2C2}" type="datetimeFigureOut">
              <a:rPr lang="en-US" smtClean="0"/>
              <a:t>4/23/18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5E10C-4E98-8C47-A688-DB5D79229890}" type="slidenum">
              <a:rPr lang="en-US" smtClean="0"/>
              <a:t>‹#›</a:t>
            </a:fld>
            <a:endParaRPr lang="en-US"/>
          </a:p>
        </p:txBody>
      </p:sp>
    </p:spTree>
    <p:extLst>
      <p:ext uri="{BB962C8B-B14F-4D97-AF65-F5344CB8AC3E}">
        <p14:creationId xmlns:p14="http://schemas.microsoft.com/office/powerpoint/2010/main" val="138559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45886-AF20-694A-BA65-D530BD17B2C2}" type="datetimeFigureOut">
              <a:rPr lang="en-US" smtClean="0"/>
              <a:t>4/23/18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D75E10C-4E98-8C47-A688-DB5D79229890}" type="slidenum">
              <a:rPr lang="en-US" smtClean="0"/>
              <a:t>‹#›</a:t>
            </a:fld>
            <a:endParaRPr lang="en-US"/>
          </a:p>
        </p:txBody>
      </p:sp>
    </p:spTree>
    <p:extLst>
      <p:ext uri="{BB962C8B-B14F-4D97-AF65-F5344CB8AC3E}">
        <p14:creationId xmlns:p14="http://schemas.microsoft.com/office/powerpoint/2010/main" val="45712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45886-AF20-694A-BA65-D530BD17B2C2}" type="datetimeFigureOut">
              <a:rPr lang="en-US" smtClean="0"/>
              <a:t>4/23/18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D75E10C-4E98-8C47-A688-DB5D79229890}" type="slidenum">
              <a:rPr lang="en-US" smtClean="0"/>
              <a:t>‹#›</a:t>
            </a:fld>
            <a:endParaRPr lang="en-US"/>
          </a:p>
        </p:txBody>
      </p:sp>
    </p:spTree>
    <p:extLst>
      <p:ext uri="{BB962C8B-B14F-4D97-AF65-F5344CB8AC3E}">
        <p14:creationId xmlns:p14="http://schemas.microsoft.com/office/powerpoint/2010/main" val="126703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45886-AF20-694A-BA65-D530BD17B2C2}" type="datetimeFigureOut">
              <a:rPr lang="en-US" smtClean="0"/>
              <a:t>4/23/18</a:t>
            </a:fld>
            <a:endParaRPr lang="en-US"/>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D75E10C-4E98-8C47-A688-DB5D79229890}" type="slidenum">
              <a:rPr lang="en-US" smtClean="0"/>
              <a:t>‹#›</a:t>
            </a:fld>
            <a:endParaRPr lang="en-US"/>
          </a:p>
        </p:txBody>
      </p:sp>
    </p:spTree>
    <p:extLst>
      <p:ext uri="{BB962C8B-B14F-4D97-AF65-F5344CB8AC3E}">
        <p14:creationId xmlns:p14="http://schemas.microsoft.com/office/powerpoint/2010/main" val="6323429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F545886-AF20-694A-BA65-D530BD17B2C2}" type="datetimeFigureOut">
              <a:rPr lang="en-US" smtClean="0"/>
              <a:t>4/23/18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D75E10C-4E98-8C47-A688-DB5D79229890}" type="slidenum">
              <a:rPr lang="en-US" smtClean="0"/>
              <a:t>‹#›</a:t>
            </a:fld>
            <a:endParaRPr lang="en-US"/>
          </a:p>
        </p:txBody>
      </p:sp>
    </p:spTree>
    <p:extLst>
      <p:ext uri="{BB962C8B-B14F-4D97-AF65-F5344CB8AC3E}">
        <p14:creationId xmlns:p14="http://schemas.microsoft.com/office/powerpoint/2010/main" val="21186450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6582" y="646917"/>
            <a:ext cx="8308975" cy="3491753"/>
          </a:xfrm>
        </p:spPr>
        <p:txBody>
          <a:bodyPr>
            <a:normAutofit/>
          </a:bodyPr>
          <a:lstStyle/>
          <a:p>
            <a:pPr marL="0" indent="0" algn="ctr">
              <a:buNone/>
            </a:pPr>
            <a:r>
              <a:rPr lang="en-US" sz="4000" b="1" dirty="0" smtClean="0">
                <a:solidFill>
                  <a:schemeClr val="bg1"/>
                </a:solidFill>
                <a:latin typeface="+mj-lt"/>
              </a:rPr>
              <a:t>Multiple </a:t>
            </a:r>
            <a:r>
              <a:rPr lang="en-US" sz="4000" b="1" dirty="0">
                <a:solidFill>
                  <a:schemeClr val="bg1"/>
                </a:solidFill>
                <a:latin typeface="+mj-lt"/>
              </a:rPr>
              <a:t>Forms of Oppression and Privilege 	</a:t>
            </a:r>
            <a:r>
              <a:rPr lang="en-US" sz="4000" dirty="0">
                <a:solidFill>
                  <a:schemeClr val="bg1"/>
                </a:solidFill>
                <a:latin typeface="+mj-lt"/>
              </a:rPr>
              <a:t> </a:t>
            </a:r>
            <a:endParaRPr lang="en-US" sz="4000" b="1" dirty="0">
              <a:solidFill>
                <a:schemeClr val="bg1"/>
              </a:solidFill>
              <a:latin typeface="+mj-lt"/>
              <a:cs typeface="Palatino Linotype"/>
            </a:endParaRPr>
          </a:p>
        </p:txBody>
      </p:sp>
      <p:pic>
        <p:nvPicPr>
          <p:cNvPr id="2" name="Picture 1"/>
          <p:cNvPicPr>
            <a:picLocks noChangeAspect="1"/>
          </p:cNvPicPr>
          <p:nvPr/>
        </p:nvPicPr>
        <p:blipFill>
          <a:blip r:embed="rId3"/>
          <a:stretch>
            <a:fillRect/>
          </a:stretch>
        </p:blipFill>
        <p:spPr>
          <a:xfrm>
            <a:off x="3399423" y="2675041"/>
            <a:ext cx="5393154" cy="2927258"/>
          </a:xfrm>
          <a:prstGeom prst="rect">
            <a:avLst/>
          </a:prstGeom>
        </p:spPr>
      </p:pic>
    </p:spTree>
    <p:extLst>
      <p:ext uri="{BB962C8B-B14F-4D97-AF65-F5344CB8AC3E}">
        <p14:creationId xmlns:p14="http://schemas.microsoft.com/office/powerpoint/2010/main" val="984637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 findings hold when controlling for race?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276782"/>
            <a:ext cx="5072063" cy="4581218"/>
          </a:xfrm>
        </p:spPr>
      </p:pic>
      <p:sp>
        <p:nvSpPr>
          <p:cNvPr id="5" name="TextBox 4"/>
          <p:cNvSpPr txBox="1"/>
          <p:nvPr/>
        </p:nvSpPr>
        <p:spPr>
          <a:xfrm>
            <a:off x="6429374" y="2800351"/>
            <a:ext cx="4543425" cy="2800767"/>
          </a:xfrm>
          <a:prstGeom prst="rect">
            <a:avLst/>
          </a:prstGeom>
          <a:noFill/>
        </p:spPr>
        <p:txBody>
          <a:bodyPr wrap="square" rtlCol="0">
            <a:spAutoFit/>
          </a:bodyPr>
          <a:lstStyle/>
          <a:p>
            <a:r>
              <a:rPr lang="en-US" sz="2200" dirty="0" smtClean="0"/>
              <a:t>Among whites, men are more likely to be employed than women. For example, 81% of white men report being employed, compared to 78% of white women. </a:t>
            </a:r>
          </a:p>
          <a:p>
            <a:endParaRPr lang="en-US" sz="2200" dirty="0"/>
          </a:p>
          <a:p>
            <a:pPr marL="342900" indent="-342900">
              <a:buFont typeface="Wingdings" charset="2"/>
              <a:buChar char="ü"/>
            </a:pPr>
            <a:r>
              <a:rPr lang="en-US" sz="2200" dirty="0" smtClean="0"/>
              <a:t>Hypothesis supported </a:t>
            </a:r>
            <a:endParaRPr lang="en-US" sz="2200" dirty="0"/>
          </a:p>
        </p:txBody>
      </p:sp>
    </p:spTree>
    <p:extLst>
      <p:ext uri="{BB962C8B-B14F-4D97-AF65-F5344CB8AC3E}">
        <p14:creationId xmlns:p14="http://schemas.microsoft.com/office/powerpoint/2010/main" val="20261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 findings hold when controlling for race?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025" y="2268685"/>
            <a:ext cx="5614988" cy="4541206"/>
          </a:xfrm>
        </p:spPr>
      </p:pic>
      <p:sp>
        <p:nvSpPr>
          <p:cNvPr id="5" name="TextBox 4"/>
          <p:cNvSpPr txBox="1"/>
          <p:nvPr/>
        </p:nvSpPr>
        <p:spPr>
          <a:xfrm>
            <a:off x="6429374" y="2800351"/>
            <a:ext cx="4543425" cy="3477875"/>
          </a:xfrm>
          <a:prstGeom prst="rect">
            <a:avLst/>
          </a:prstGeom>
          <a:noFill/>
        </p:spPr>
        <p:txBody>
          <a:bodyPr wrap="square" rtlCol="0">
            <a:spAutoFit/>
          </a:bodyPr>
          <a:lstStyle/>
          <a:p>
            <a:r>
              <a:rPr lang="en-US" sz="2200" dirty="0" smtClean="0"/>
              <a:t>The relationship does not hold when looking at Black Americans. In fact, Black women are slightly </a:t>
            </a:r>
            <a:r>
              <a:rPr lang="en-US" sz="2200" i="1" dirty="0" smtClean="0"/>
              <a:t>more </a:t>
            </a:r>
            <a:r>
              <a:rPr lang="en-US" sz="2200" dirty="0" smtClean="0"/>
              <a:t>likely to be employed than Black men. For example 76% of Black women report being employed, compared to 73% of Black men.</a:t>
            </a:r>
          </a:p>
          <a:p>
            <a:endParaRPr lang="en-US" sz="2200" dirty="0" smtClean="0"/>
          </a:p>
          <a:p>
            <a:r>
              <a:rPr lang="en-US" sz="2200" dirty="0" smtClean="0">
                <a:solidFill>
                  <a:srgbClr val="C00000"/>
                </a:solidFill>
              </a:rPr>
              <a:t>X Relationship changes!</a:t>
            </a:r>
            <a:endParaRPr lang="en-US" sz="2200" dirty="0">
              <a:solidFill>
                <a:srgbClr val="C00000"/>
              </a:solidFill>
            </a:endParaRPr>
          </a:p>
        </p:txBody>
      </p:sp>
    </p:spTree>
    <p:extLst>
      <p:ext uri="{BB962C8B-B14F-4D97-AF65-F5344CB8AC3E}">
        <p14:creationId xmlns:p14="http://schemas.microsoft.com/office/powerpoint/2010/main" val="153732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54954" y="973668"/>
            <a:ext cx="8761413" cy="706964"/>
          </a:xfrm>
        </p:spPr>
        <p:txBody>
          <a:bodyPr>
            <a:normAutofit fontScale="90000"/>
          </a:bodyPr>
          <a:lstStyle/>
          <a:p>
            <a:r>
              <a:rPr lang="en-US" dirty="0" smtClean="0"/>
              <a:t>Do the findings hold when controlling for race?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278035"/>
            <a:ext cx="6572250" cy="4579965"/>
          </a:xfrm>
        </p:spPr>
      </p:pic>
      <p:sp>
        <p:nvSpPr>
          <p:cNvPr id="5" name="TextBox 4"/>
          <p:cNvSpPr txBox="1"/>
          <p:nvPr/>
        </p:nvSpPr>
        <p:spPr>
          <a:xfrm>
            <a:off x="6029324" y="2792580"/>
            <a:ext cx="4543425" cy="4154984"/>
          </a:xfrm>
          <a:prstGeom prst="rect">
            <a:avLst/>
          </a:prstGeom>
          <a:noFill/>
        </p:spPr>
        <p:txBody>
          <a:bodyPr wrap="square" rtlCol="0">
            <a:spAutoFit/>
          </a:bodyPr>
          <a:lstStyle/>
          <a:p>
            <a:r>
              <a:rPr lang="en-US" sz="2200" dirty="0" smtClean="0"/>
              <a:t>The relationship holds when looking at Asian Americans. Among Asian Americans, men are more likely than women to be employed. For example 84% of Asian men are employed, compared to 80% of Asian women.</a:t>
            </a:r>
          </a:p>
          <a:p>
            <a:endParaRPr lang="en-US" sz="2200" dirty="0"/>
          </a:p>
          <a:p>
            <a:pPr marL="342900" indent="-342900">
              <a:buFont typeface="Wingdings" charset="2"/>
              <a:buChar char="ü"/>
            </a:pPr>
            <a:r>
              <a:rPr lang="en-US" sz="2200" dirty="0" smtClean="0"/>
              <a:t>Hypothesis supported </a:t>
            </a:r>
          </a:p>
          <a:p>
            <a:endParaRPr lang="en-US" sz="2200" dirty="0" smtClean="0"/>
          </a:p>
          <a:p>
            <a:endParaRPr lang="en-US" sz="2200" dirty="0" smtClean="0"/>
          </a:p>
        </p:txBody>
      </p:sp>
    </p:spTree>
    <p:extLst>
      <p:ext uri="{BB962C8B-B14F-4D97-AF65-F5344CB8AC3E}">
        <p14:creationId xmlns:p14="http://schemas.microsoft.com/office/powerpoint/2010/main" val="150768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29324" y="2792580"/>
            <a:ext cx="4543425" cy="4154984"/>
          </a:xfrm>
          <a:prstGeom prst="rect">
            <a:avLst/>
          </a:prstGeom>
          <a:noFill/>
        </p:spPr>
        <p:txBody>
          <a:bodyPr wrap="square" rtlCol="0">
            <a:spAutoFit/>
          </a:bodyPr>
          <a:lstStyle/>
          <a:p>
            <a:r>
              <a:rPr lang="en-US" sz="2200" dirty="0" smtClean="0"/>
              <a:t>The relationship holds when looking at Latino/a Americans. Among Latino/a Americans, men are more likely than women to be employed. For example 85% of </a:t>
            </a:r>
            <a:r>
              <a:rPr lang="en-US" sz="2200" dirty="0" smtClean="0"/>
              <a:t>Latino </a:t>
            </a:r>
            <a:r>
              <a:rPr lang="en-US" sz="2200" dirty="0" smtClean="0"/>
              <a:t>men are employed, compared with 78% of Latina women. </a:t>
            </a:r>
          </a:p>
          <a:p>
            <a:endParaRPr lang="en-US" sz="2200" dirty="0"/>
          </a:p>
          <a:p>
            <a:pPr marL="342900" indent="-342900">
              <a:buFont typeface="Wingdings" charset="2"/>
              <a:buChar char="ü"/>
            </a:pPr>
            <a:r>
              <a:rPr lang="en-US" sz="2200" dirty="0" smtClean="0"/>
              <a:t>Hypothesis supported </a:t>
            </a:r>
          </a:p>
          <a:p>
            <a:endParaRPr lang="en-US" sz="2200" dirty="0" smtClean="0"/>
          </a:p>
          <a:p>
            <a:endParaRPr lang="en-US" sz="2200" dirty="0" smtClean="0"/>
          </a:p>
        </p:txBody>
      </p:sp>
      <p:sp>
        <p:nvSpPr>
          <p:cNvPr id="6" name="Title 1"/>
          <p:cNvSpPr>
            <a:spLocks noGrp="1"/>
          </p:cNvSpPr>
          <p:nvPr>
            <p:ph type="title"/>
          </p:nvPr>
        </p:nvSpPr>
        <p:spPr>
          <a:xfrm>
            <a:off x="1154954" y="973668"/>
            <a:ext cx="8761413" cy="706964"/>
          </a:xfrm>
        </p:spPr>
        <p:txBody>
          <a:bodyPr>
            <a:normAutofit fontScale="90000"/>
          </a:bodyPr>
          <a:lstStyle/>
          <a:p>
            <a:r>
              <a:rPr lang="en-US" dirty="0" smtClean="0"/>
              <a:t>Do the findings hold when controlling for race?</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286001"/>
            <a:ext cx="5854959" cy="4572000"/>
          </a:xfrm>
        </p:spPr>
      </p:pic>
    </p:spTree>
    <p:extLst>
      <p:ext uri="{BB962C8B-B14F-4D97-AF65-F5344CB8AC3E}">
        <p14:creationId xmlns:p14="http://schemas.microsoft.com/office/powerpoint/2010/main" val="153646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828" y="144379"/>
            <a:ext cx="3149600" cy="2844800"/>
          </a:xfrm>
        </p:spPr>
      </p:pic>
      <p:pic>
        <p:nvPicPr>
          <p:cNvPr id="5"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20716"/>
            <a:ext cx="3514725" cy="2937284"/>
          </a:xfrm>
          <a:prstGeom prst="rect">
            <a:avLst/>
          </a:prstGeom>
        </p:spPr>
      </p:pic>
      <p:pic>
        <p:nvPicPr>
          <p:cNvPr id="7" name="Content Placeholder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8428" y="3818468"/>
            <a:ext cx="3892463" cy="3039532"/>
          </a:xfrm>
          <a:prstGeom prst="rect">
            <a:avLst/>
          </a:prstGeom>
        </p:spPr>
      </p:pic>
      <p:pic>
        <p:nvPicPr>
          <p:cNvPr id="8"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8428" y="257176"/>
            <a:ext cx="4082288" cy="2844800"/>
          </a:xfrm>
          <a:prstGeom prst="rect">
            <a:avLst/>
          </a:prstGeom>
        </p:spPr>
      </p:pic>
      <p:sp>
        <p:nvSpPr>
          <p:cNvPr id="9" name="TextBox 8"/>
          <p:cNvSpPr txBox="1"/>
          <p:nvPr/>
        </p:nvSpPr>
        <p:spPr>
          <a:xfrm>
            <a:off x="7615238" y="2299574"/>
            <a:ext cx="4300538" cy="3693319"/>
          </a:xfrm>
          <a:prstGeom prst="rect">
            <a:avLst/>
          </a:prstGeom>
          <a:noFill/>
        </p:spPr>
        <p:txBody>
          <a:bodyPr wrap="square" rtlCol="0">
            <a:spAutoFit/>
          </a:bodyPr>
          <a:lstStyle/>
          <a:p>
            <a:r>
              <a:rPr lang="en-US" b="1" dirty="0" smtClean="0"/>
              <a:t>Evidence of racial differences in employment among women.</a:t>
            </a:r>
          </a:p>
          <a:p>
            <a:endParaRPr lang="en-US" dirty="0" smtClean="0"/>
          </a:p>
          <a:p>
            <a:r>
              <a:rPr lang="en-US" dirty="0" smtClean="0"/>
              <a:t>Asian women most likely to be employed, followed by Latina and white women, and then Black women. For example, 80% of Asian women are employed, compared with 76% of Black women. These </a:t>
            </a:r>
            <a:r>
              <a:rPr lang="en-US" dirty="0"/>
              <a:t>data </a:t>
            </a:r>
            <a:r>
              <a:rPr lang="en-US" dirty="0" smtClean="0"/>
              <a:t>suggest </a:t>
            </a:r>
            <a:r>
              <a:rPr lang="en-US" dirty="0"/>
              <a:t>that Black Americans have the lowest rates of employment </a:t>
            </a:r>
            <a:r>
              <a:rPr lang="en-US" dirty="0" smtClean="0"/>
              <a:t>among women.</a:t>
            </a:r>
            <a:endParaRPr lang="en-US" dirty="0"/>
          </a:p>
          <a:p>
            <a:endParaRPr lang="en-US" dirty="0"/>
          </a:p>
        </p:txBody>
      </p:sp>
    </p:spTree>
    <p:extLst>
      <p:ext uri="{BB962C8B-B14F-4D97-AF65-F5344CB8AC3E}">
        <p14:creationId xmlns:p14="http://schemas.microsoft.com/office/powerpoint/2010/main" val="1991933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731" y="0"/>
            <a:ext cx="3149600" cy="2844800"/>
          </a:xfrm>
        </p:spPr>
      </p:pic>
      <p:pic>
        <p:nvPicPr>
          <p:cNvPr id="5"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20716"/>
            <a:ext cx="3514725" cy="2937284"/>
          </a:xfrm>
          <a:prstGeom prst="rect">
            <a:avLst/>
          </a:prstGeom>
        </p:spPr>
      </p:pic>
      <p:pic>
        <p:nvPicPr>
          <p:cNvPr id="7" name="Content Placeholder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8428" y="3818468"/>
            <a:ext cx="3892463" cy="3039532"/>
          </a:xfrm>
          <a:prstGeom prst="rect">
            <a:avLst/>
          </a:prstGeom>
        </p:spPr>
      </p:pic>
      <p:pic>
        <p:nvPicPr>
          <p:cNvPr id="8"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8428" y="234530"/>
            <a:ext cx="3892463" cy="2712518"/>
          </a:xfrm>
          <a:prstGeom prst="rect">
            <a:avLst/>
          </a:prstGeom>
        </p:spPr>
      </p:pic>
      <p:sp>
        <p:nvSpPr>
          <p:cNvPr id="9" name="TextBox 8"/>
          <p:cNvSpPr txBox="1"/>
          <p:nvPr/>
        </p:nvSpPr>
        <p:spPr>
          <a:xfrm>
            <a:off x="7629525" y="2600325"/>
            <a:ext cx="4300538" cy="3139321"/>
          </a:xfrm>
          <a:prstGeom prst="rect">
            <a:avLst/>
          </a:prstGeom>
          <a:noFill/>
        </p:spPr>
        <p:txBody>
          <a:bodyPr wrap="square" rtlCol="0">
            <a:spAutoFit/>
          </a:bodyPr>
          <a:lstStyle/>
          <a:p>
            <a:r>
              <a:rPr lang="en-US" b="1" dirty="0" smtClean="0"/>
              <a:t>Evidence of racial differences in employment among men.</a:t>
            </a:r>
          </a:p>
          <a:p>
            <a:endParaRPr lang="en-US" dirty="0" smtClean="0"/>
          </a:p>
          <a:p>
            <a:r>
              <a:rPr lang="en-US" dirty="0" smtClean="0"/>
              <a:t>Latino men most likely to be employed, followed by Asian men, white men, and then Black men. For example, 81% of white men are employed, compared with 73% of Black men. These data suggest that Black Americans have the lowest rates of employment among men. </a:t>
            </a:r>
          </a:p>
        </p:txBody>
      </p:sp>
    </p:spTree>
    <p:extLst>
      <p:ext uri="{BB962C8B-B14F-4D97-AF65-F5344CB8AC3E}">
        <p14:creationId xmlns:p14="http://schemas.microsoft.com/office/powerpoint/2010/main" val="1301492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9738" y="558801"/>
            <a:ext cx="7543800" cy="914400"/>
          </a:xfrm>
        </p:spPr>
        <p:txBody>
          <a:bodyPr/>
          <a:lstStyle/>
          <a:p>
            <a:pPr algn="ctr"/>
            <a:r>
              <a:rPr lang="en-US" sz="4000" dirty="0">
                <a:solidFill>
                  <a:schemeClr val="bg1"/>
                </a:solidFill>
                <a:latin typeface="Palatino Linotype"/>
                <a:cs typeface="Palatino Linotype"/>
              </a:rPr>
              <a:t>The Scientific Method</a:t>
            </a:r>
          </a:p>
        </p:txBody>
      </p:sp>
      <p:pic>
        <p:nvPicPr>
          <p:cNvPr id="4" name="Picture 6" descr="ch03fig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400" y="1625600"/>
            <a:ext cx="7543800" cy="50038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txBox="1">
            <a:spLocks noChangeArrowheads="1"/>
          </p:cNvSpPr>
          <p:nvPr/>
        </p:nvSpPr>
        <p:spPr bwMode="auto">
          <a:xfrm>
            <a:off x="2163762" y="1625601"/>
            <a:ext cx="9144000" cy="762000"/>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279400" tIns="45720" rIns="91440" bIns="279400" numCol="1" rtlCol="0" anchor="t" anchorCtr="0" compatLnSpc="1">
            <a:prstTxWarp prst="textNoShape">
              <a:avLst/>
            </a:prstTxWarp>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sz="2000" b="1" dirty="0">
                <a:latin typeface="Palatino Linotype"/>
                <a:cs typeface="Palatino Linotype"/>
              </a:rPr>
              <a:t>Steps 1-7...</a:t>
            </a:r>
          </a:p>
        </p:txBody>
      </p:sp>
    </p:spTree>
    <p:extLst>
      <p:ext uri="{BB962C8B-B14F-4D97-AF65-F5344CB8AC3E}">
        <p14:creationId xmlns:p14="http://schemas.microsoft.com/office/powerpoint/2010/main" val="34563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dirty="0"/>
          </a:p>
        </p:txBody>
      </p:sp>
      <p:pic>
        <p:nvPicPr>
          <p:cNvPr id="4" name="Picture 2" descr="C:\Documents and Settings\npalmer\Desktop\Mod1-ppt Images\Module 1.0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0701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Variables</a:t>
            </a:r>
            <a:endParaRPr lang="en-US" dirty="0"/>
          </a:p>
        </p:txBody>
      </p:sp>
      <p:sp>
        <p:nvSpPr>
          <p:cNvPr id="3" name="Content Placeholder 2"/>
          <p:cNvSpPr>
            <a:spLocks noGrp="1"/>
          </p:cNvSpPr>
          <p:nvPr>
            <p:ph idx="1"/>
          </p:nvPr>
        </p:nvSpPr>
        <p:spPr/>
        <p:txBody>
          <a:bodyPr/>
          <a:lstStyle/>
          <a:p>
            <a:r>
              <a:rPr lang="en-US" u="sng" dirty="0" smtClean="0"/>
              <a:t>Independent variables</a:t>
            </a:r>
          </a:p>
          <a:p>
            <a:endParaRPr lang="en-US" dirty="0" smtClean="0"/>
          </a:p>
          <a:p>
            <a:r>
              <a:rPr lang="en-US" u="sng" dirty="0" smtClean="0"/>
              <a:t>Dependent variables</a:t>
            </a:r>
          </a:p>
          <a:p>
            <a:endParaRPr lang="en-US" u="sng" dirty="0"/>
          </a:p>
          <a:p>
            <a:r>
              <a:rPr lang="en-US" u="sng" dirty="0" smtClean="0"/>
              <a:t>Bivariate Analysis </a:t>
            </a:r>
          </a:p>
          <a:p>
            <a:endParaRPr lang="en-US" dirty="0" smtClean="0"/>
          </a:p>
          <a:p>
            <a:r>
              <a:rPr lang="en-US" u="sng" dirty="0" smtClean="0"/>
              <a:t>Control Variables</a:t>
            </a:r>
          </a:p>
        </p:txBody>
      </p:sp>
    </p:spTree>
    <p:extLst>
      <p:ext uri="{BB962C8B-B14F-4D97-AF65-F5344CB8AC3E}">
        <p14:creationId xmlns:p14="http://schemas.microsoft.com/office/powerpoint/2010/main" val="196417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7962" y="904875"/>
            <a:ext cx="7543800" cy="914400"/>
          </a:xfrm>
        </p:spPr>
        <p:txBody>
          <a:bodyPr>
            <a:normAutofit/>
          </a:bodyPr>
          <a:lstStyle/>
          <a:p>
            <a:pPr algn="ctr"/>
            <a:r>
              <a:rPr lang="en-US" sz="4000" dirty="0" smtClean="0">
                <a:latin typeface="Palatino Linotype"/>
                <a:cs typeface="Palatino Linotype"/>
              </a:rPr>
              <a:t>Variables</a:t>
            </a:r>
            <a:endParaRPr lang="en-US" sz="4000" dirty="0">
              <a:latin typeface="Palatino Linotype"/>
              <a:cs typeface="Palatino Linotype"/>
            </a:endParaRPr>
          </a:p>
        </p:txBody>
      </p:sp>
      <p:sp>
        <p:nvSpPr>
          <p:cNvPr id="2" name="Content Placeholder 1"/>
          <p:cNvSpPr>
            <a:spLocks noGrp="1"/>
          </p:cNvSpPr>
          <p:nvPr>
            <p:ph idx="1"/>
          </p:nvPr>
        </p:nvSpPr>
        <p:spPr>
          <a:xfrm>
            <a:off x="1042988" y="2428875"/>
            <a:ext cx="9886950" cy="5664204"/>
          </a:xfrm>
        </p:spPr>
        <p:txBody>
          <a:bodyPr>
            <a:normAutofit/>
          </a:bodyPr>
          <a:lstStyle/>
          <a:p>
            <a:pPr marL="18288" indent="0">
              <a:buNone/>
            </a:pPr>
            <a:r>
              <a:rPr lang="en-US" sz="2400" b="1" dirty="0">
                <a:latin typeface="Palatino Linotype"/>
                <a:cs typeface="Palatino Linotype"/>
              </a:rPr>
              <a:t>Identify the independent and dependent variables in the following statements.</a:t>
            </a:r>
            <a:endParaRPr lang="en-US" sz="2400" dirty="0">
              <a:latin typeface="Palatino Linotype"/>
              <a:cs typeface="Palatino Linotype"/>
            </a:endParaRPr>
          </a:p>
          <a:p>
            <a:pPr marL="18288" indent="0">
              <a:buNone/>
            </a:pPr>
            <a:r>
              <a:rPr lang="en-US" sz="2400" dirty="0">
                <a:latin typeface="Palatino Linotype"/>
                <a:cs typeface="Palatino Linotype"/>
              </a:rPr>
              <a:t>1) It has been documented that m</a:t>
            </a:r>
            <a:r>
              <a:rPr lang="en-US" sz="2400" dirty="0" smtClean="0">
                <a:latin typeface="Palatino Linotype"/>
                <a:cs typeface="Palatino Linotype"/>
              </a:rPr>
              <a:t>en </a:t>
            </a:r>
            <a:r>
              <a:rPr lang="en-US" sz="2400" dirty="0">
                <a:latin typeface="Palatino Linotype"/>
                <a:cs typeface="Palatino Linotype"/>
              </a:rPr>
              <a:t>have worse mental health than </a:t>
            </a:r>
            <a:r>
              <a:rPr lang="en-US" sz="2400" dirty="0" smtClean="0">
                <a:latin typeface="Palatino Linotype"/>
                <a:cs typeface="Palatino Linotype"/>
              </a:rPr>
              <a:t>women</a:t>
            </a:r>
            <a:r>
              <a:rPr lang="en-US" sz="2400" dirty="0">
                <a:latin typeface="Palatino Linotype"/>
                <a:cs typeface="Palatino Linotype"/>
              </a:rPr>
              <a:t>. </a:t>
            </a:r>
          </a:p>
          <a:p>
            <a:pPr marL="18288" indent="0">
              <a:buNone/>
            </a:pPr>
            <a:r>
              <a:rPr lang="en-US" sz="2400" dirty="0">
                <a:latin typeface="Palatino Linotype"/>
                <a:cs typeface="Palatino Linotype"/>
              </a:rPr>
              <a:t>2) </a:t>
            </a:r>
            <a:r>
              <a:rPr lang="en-US" sz="2400" dirty="0" smtClean="0">
                <a:latin typeface="Palatino Linotype"/>
                <a:cs typeface="Palatino Linotype"/>
              </a:rPr>
              <a:t>People with higher levels of education are less likely to exhibit bigoted attitudes. </a:t>
            </a:r>
            <a:endParaRPr lang="en-US" sz="2400" dirty="0">
              <a:latin typeface="Palatino Linotype"/>
              <a:cs typeface="Palatino Linotype"/>
            </a:endParaRPr>
          </a:p>
          <a:p>
            <a:pPr marL="18288" indent="0">
              <a:buNone/>
            </a:pPr>
            <a:r>
              <a:rPr lang="en-US" sz="2400" dirty="0">
                <a:latin typeface="Palatino Linotype"/>
                <a:cs typeface="Palatino Linotype"/>
              </a:rPr>
              <a:t>3) </a:t>
            </a:r>
            <a:r>
              <a:rPr lang="en-US" sz="2400" dirty="0" smtClean="0">
                <a:latin typeface="Palatino Linotype"/>
                <a:cs typeface="Palatino Linotype"/>
              </a:rPr>
              <a:t>Racial minorities are more likely than white people to experience police brutality. </a:t>
            </a:r>
            <a:endParaRPr lang="en-US" sz="2400" dirty="0">
              <a:latin typeface="Palatino Linotype"/>
              <a:cs typeface="Palatino Linotype"/>
            </a:endParaRPr>
          </a:p>
          <a:p>
            <a:pPr marL="18288" indent="0">
              <a:buNone/>
            </a:pPr>
            <a:endParaRPr lang="en-US" sz="2400" dirty="0">
              <a:latin typeface="Palatino Linotype"/>
              <a:cs typeface="Palatino Linotype"/>
            </a:endParaRPr>
          </a:p>
          <a:p>
            <a:pPr marL="18288" indent="0">
              <a:buNone/>
            </a:pPr>
            <a:endParaRPr lang="en-US" dirty="0" smtClean="0"/>
          </a:p>
          <a:p>
            <a:pPr marL="18288" indent="0">
              <a:buNone/>
            </a:pPr>
            <a:endParaRPr lang="en-US" dirty="0"/>
          </a:p>
        </p:txBody>
      </p:sp>
    </p:spTree>
    <p:extLst>
      <p:ext uri="{BB962C8B-B14F-4D97-AF65-F5344CB8AC3E}">
        <p14:creationId xmlns:p14="http://schemas.microsoft.com/office/powerpoint/2010/main" val="2086265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8640" y="873125"/>
            <a:ext cx="7543800" cy="914400"/>
          </a:xfrm>
        </p:spPr>
        <p:txBody>
          <a:bodyPr/>
          <a:lstStyle/>
          <a:p>
            <a:pPr algn="ctr"/>
            <a:r>
              <a:rPr lang="en-US" sz="4000" dirty="0">
                <a:solidFill>
                  <a:schemeClr val="bg1"/>
                </a:solidFill>
                <a:latin typeface="Palatino Linotype"/>
                <a:cs typeface="Palatino Linotype"/>
              </a:rPr>
              <a:t>Research Methods </a:t>
            </a:r>
          </a:p>
        </p:txBody>
      </p:sp>
      <p:sp>
        <p:nvSpPr>
          <p:cNvPr id="2" name="Content Placeholder 1"/>
          <p:cNvSpPr>
            <a:spLocks noGrp="1"/>
          </p:cNvSpPr>
          <p:nvPr>
            <p:ph idx="1"/>
          </p:nvPr>
        </p:nvSpPr>
        <p:spPr>
          <a:xfrm>
            <a:off x="1571625" y="2670175"/>
            <a:ext cx="8387715" cy="5816599"/>
          </a:xfrm>
        </p:spPr>
        <p:txBody>
          <a:bodyPr>
            <a:normAutofit/>
          </a:bodyPr>
          <a:lstStyle/>
          <a:p>
            <a:pPr>
              <a:buFont typeface="Arial" charset="0"/>
              <a:buChar char="•"/>
            </a:pPr>
            <a:r>
              <a:rPr lang="en-US" sz="2400" dirty="0" smtClean="0">
                <a:latin typeface="Palatino Linotype"/>
                <a:cs typeface="Palatino Linotype"/>
              </a:rPr>
              <a:t>Education 		</a:t>
            </a:r>
            <a:r>
              <a:rPr lang="en-US" sz="2400" dirty="0" smtClean="0">
                <a:latin typeface="Palatino Linotype"/>
                <a:cs typeface="Palatino Linotype"/>
                <a:sym typeface="Wingdings"/>
              </a:rPr>
              <a:t> 		Bigoted Attitudes </a:t>
            </a:r>
          </a:p>
          <a:p>
            <a:pPr>
              <a:buFont typeface="Arial" charset="0"/>
              <a:buChar char="•"/>
            </a:pPr>
            <a:endParaRPr lang="en-US" sz="2400" dirty="0">
              <a:latin typeface="Palatino Linotype"/>
              <a:cs typeface="Palatino Linotype"/>
              <a:sym typeface="Wingdings"/>
            </a:endParaRPr>
          </a:p>
          <a:p>
            <a:pPr>
              <a:buFont typeface="Arial" charset="0"/>
              <a:buChar char="•"/>
            </a:pPr>
            <a:r>
              <a:rPr lang="en-US" sz="2400" dirty="0" smtClean="0">
                <a:latin typeface="Palatino Linotype"/>
                <a:cs typeface="Palatino Linotype"/>
                <a:sym typeface="Wingdings"/>
              </a:rPr>
              <a:t>Other </a:t>
            </a:r>
            <a:r>
              <a:rPr lang="en-US" sz="2400" dirty="0">
                <a:latin typeface="Palatino Linotype"/>
                <a:cs typeface="Palatino Linotype"/>
                <a:sym typeface="Wingdings"/>
              </a:rPr>
              <a:t>factors? </a:t>
            </a:r>
            <a:endParaRPr lang="en-US" sz="2400" dirty="0">
              <a:latin typeface="Palatino Linotype"/>
              <a:cs typeface="Palatino Linotype"/>
            </a:endParaRPr>
          </a:p>
        </p:txBody>
      </p:sp>
    </p:spTree>
    <p:extLst>
      <p:ext uri="{BB962C8B-B14F-4D97-AF65-F5344CB8AC3E}">
        <p14:creationId xmlns:p14="http://schemas.microsoft.com/office/powerpoint/2010/main" val="1894249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8825" y="822324"/>
            <a:ext cx="7543800" cy="914400"/>
          </a:xfrm>
        </p:spPr>
        <p:txBody>
          <a:bodyPr/>
          <a:lstStyle/>
          <a:p>
            <a:pPr algn="ctr"/>
            <a:r>
              <a:rPr lang="en-US" sz="4000" dirty="0">
                <a:solidFill>
                  <a:schemeClr val="bg1"/>
                </a:solidFill>
                <a:latin typeface="Palatino Linotype"/>
                <a:cs typeface="Palatino Linotype"/>
              </a:rPr>
              <a:t>Key Research Concepts</a:t>
            </a:r>
          </a:p>
        </p:txBody>
      </p:sp>
      <p:sp>
        <p:nvSpPr>
          <p:cNvPr id="2" name="Content Placeholder 1"/>
          <p:cNvSpPr>
            <a:spLocks noGrp="1"/>
          </p:cNvSpPr>
          <p:nvPr>
            <p:ph idx="1"/>
          </p:nvPr>
        </p:nvSpPr>
        <p:spPr>
          <a:xfrm>
            <a:off x="1171575" y="2395992"/>
            <a:ext cx="9258300" cy="5994400"/>
          </a:xfrm>
        </p:spPr>
        <p:txBody>
          <a:bodyPr>
            <a:normAutofit/>
          </a:bodyPr>
          <a:lstStyle/>
          <a:p>
            <a:pPr lvl="0">
              <a:buFont typeface="Wingdings" charset="2"/>
              <a:buChar char="§"/>
            </a:pPr>
            <a:r>
              <a:rPr lang="en-US" sz="2400" i="1" dirty="0" smtClean="0">
                <a:latin typeface="Palatino Linotype"/>
                <a:cs typeface="Palatino Linotype"/>
              </a:rPr>
              <a:t>Hypotheses</a:t>
            </a:r>
          </a:p>
          <a:p>
            <a:pPr marL="0" lvl="0" indent="0">
              <a:buNone/>
            </a:pPr>
            <a:r>
              <a:rPr lang="en-US" sz="2400" dirty="0" smtClean="0">
                <a:latin typeface="Palatino Linotype"/>
                <a:cs typeface="Palatino Linotype"/>
              </a:rPr>
              <a:t/>
            </a:r>
            <a:br>
              <a:rPr lang="en-US" sz="2400" dirty="0" smtClean="0">
                <a:latin typeface="Palatino Linotype"/>
                <a:cs typeface="Palatino Linotype"/>
              </a:rPr>
            </a:br>
            <a:r>
              <a:rPr lang="en-US" sz="2400" dirty="0" smtClean="0">
                <a:latin typeface="Palatino Linotype"/>
                <a:cs typeface="Palatino Linotype"/>
              </a:rPr>
              <a:t>		H</a:t>
            </a:r>
            <a:r>
              <a:rPr lang="en-US" sz="2400" baseline="-25000" dirty="0" smtClean="0">
                <a:latin typeface="Palatino Linotype"/>
                <a:cs typeface="Palatino Linotype"/>
              </a:rPr>
              <a:t>1</a:t>
            </a:r>
            <a:r>
              <a:rPr lang="en-US" sz="2400" dirty="0" smtClean="0">
                <a:latin typeface="Palatino Linotype"/>
                <a:cs typeface="Palatino Linotype"/>
              </a:rPr>
              <a:t>: </a:t>
            </a:r>
            <a:r>
              <a:rPr lang="en-US" sz="2400" dirty="0">
                <a:latin typeface="Palatino Linotype"/>
                <a:cs typeface="Palatino Linotype"/>
              </a:rPr>
              <a:t>Women are less likely to </a:t>
            </a:r>
            <a:r>
              <a:rPr lang="en-US" sz="2400" dirty="0" smtClean="0">
                <a:latin typeface="Palatino Linotype"/>
                <a:cs typeface="Palatino Linotype"/>
              </a:rPr>
              <a:t>be employed than </a:t>
            </a:r>
            <a:r>
              <a:rPr lang="en-US" sz="2400" dirty="0">
                <a:latin typeface="Palatino Linotype"/>
                <a:cs typeface="Palatino Linotype"/>
              </a:rPr>
              <a:t>men. </a:t>
            </a:r>
            <a:endParaRPr lang="en-US" sz="2400" dirty="0" smtClean="0">
              <a:latin typeface="Palatino Linotype"/>
              <a:cs typeface="Palatino Linotype"/>
            </a:endParaRPr>
          </a:p>
          <a:p>
            <a:pPr marL="0" lvl="0" indent="0">
              <a:buNone/>
            </a:pPr>
            <a:endParaRPr lang="en-US" sz="2400" dirty="0">
              <a:latin typeface="Palatino Linotype"/>
              <a:cs typeface="Palatino Linotype"/>
            </a:endParaRPr>
          </a:p>
          <a:p>
            <a:pPr marL="0" lvl="0" indent="0">
              <a:buNone/>
            </a:pPr>
            <a:r>
              <a:rPr lang="en-US" sz="2400" dirty="0" smtClean="0">
                <a:latin typeface="Palatino Linotype"/>
                <a:cs typeface="Palatino Linotype"/>
              </a:rPr>
              <a:t>		H</a:t>
            </a:r>
            <a:r>
              <a:rPr lang="en-US" sz="2400" baseline="-25000" dirty="0" smtClean="0">
                <a:latin typeface="Palatino Linotype"/>
                <a:cs typeface="Palatino Linotype"/>
              </a:rPr>
              <a:t>2</a:t>
            </a:r>
            <a:r>
              <a:rPr lang="en-US" sz="2400" dirty="0" smtClean="0">
                <a:latin typeface="Palatino Linotype"/>
                <a:cs typeface="Palatino Linotype"/>
              </a:rPr>
              <a:t>: Women are less likely to be employed than men, even 		when controlling for race. </a:t>
            </a:r>
          </a:p>
          <a:p>
            <a:pPr marL="0" lvl="0" indent="0">
              <a:buNone/>
            </a:pPr>
            <a:r>
              <a:rPr lang="en-US" sz="2400" dirty="0">
                <a:latin typeface="Palatino Linotype"/>
                <a:cs typeface="Palatino Linotype"/>
              </a:rPr>
              <a:t>	</a:t>
            </a:r>
            <a:r>
              <a:rPr lang="en-US" sz="2400" dirty="0" smtClean="0">
                <a:latin typeface="Palatino Linotype"/>
                <a:cs typeface="Palatino Linotype"/>
              </a:rPr>
              <a:t>	</a:t>
            </a:r>
            <a:r>
              <a:rPr lang="en-US" sz="2400" dirty="0">
                <a:latin typeface="Palatino Linotype"/>
                <a:cs typeface="Palatino Linotype"/>
              </a:rPr>
              <a:t>		</a:t>
            </a:r>
          </a:p>
          <a:p>
            <a:pPr marL="0" lvl="0" indent="0">
              <a:buNone/>
            </a:pPr>
            <a:r>
              <a:rPr lang="en-US" sz="2400" dirty="0">
                <a:latin typeface="Palatino Linotype"/>
                <a:cs typeface="Palatino Linotype"/>
              </a:rPr>
              <a:t>	</a:t>
            </a:r>
            <a:r>
              <a:rPr lang="en-US" sz="2400" dirty="0" smtClean="0">
                <a:latin typeface="Palatino Linotype"/>
                <a:cs typeface="Palatino Linotype"/>
              </a:rPr>
              <a:t>	</a:t>
            </a:r>
          </a:p>
          <a:p>
            <a:pPr marL="0" lvl="0" indent="0">
              <a:buNone/>
            </a:pPr>
            <a:r>
              <a:rPr lang="en-US" sz="2400" dirty="0" smtClean="0">
                <a:latin typeface="Palatino Linotype"/>
                <a:cs typeface="Palatino Linotype"/>
              </a:rPr>
              <a:t>	</a:t>
            </a:r>
            <a:endParaRPr lang="en-US" sz="2400" dirty="0">
              <a:latin typeface="Palatino Linotype"/>
              <a:cs typeface="Palatino Linotype"/>
            </a:endParaRPr>
          </a:p>
          <a:p>
            <a:pPr marL="18288" indent="0">
              <a:buNone/>
            </a:pPr>
            <a:r>
              <a:rPr lang="en-US" sz="2400" dirty="0">
                <a:latin typeface="Palatino Linotype"/>
                <a:cs typeface="Palatino Linotype"/>
              </a:rPr>
              <a:t/>
            </a:r>
            <a:br>
              <a:rPr lang="en-US" sz="2400" dirty="0">
                <a:latin typeface="Palatino Linotype"/>
                <a:cs typeface="Palatino Linotype"/>
              </a:rPr>
            </a:br>
            <a:endParaRPr lang="en-US" sz="2400" dirty="0">
              <a:latin typeface="Palatino Linotype"/>
              <a:cs typeface="Palatino Linotype"/>
            </a:endParaRPr>
          </a:p>
        </p:txBody>
      </p:sp>
    </p:spTree>
    <p:extLst>
      <p:ext uri="{BB962C8B-B14F-4D97-AF65-F5344CB8AC3E}">
        <p14:creationId xmlns:p14="http://schemas.microsoft.com/office/powerpoint/2010/main" val="1573168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57999"/>
          </a:xfrm>
        </p:spPr>
      </p:pic>
    </p:spTree>
    <p:extLst>
      <p:ext uri="{BB962C8B-B14F-4D97-AF65-F5344CB8AC3E}">
        <p14:creationId xmlns:p14="http://schemas.microsoft.com/office/powerpoint/2010/main" val="419174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relationship between gender and employment status?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357477"/>
            <a:ext cx="6600825" cy="4500523"/>
          </a:xfrm>
        </p:spPr>
      </p:pic>
      <p:sp>
        <p:nvSpPr>
          <p:cNvPr id="5" name="TextBox 4"/>
          <p:cNvSpPr txBox="1"/>
          <p:nvPr/>
        </p:nvSpPr>
        <p:spPr>
          <a:xfrm>
            <a:off x="6429374" y="2800351"/>
            <a:ext cx="4543425" cy="2800767"/>
          </a:xfrm>
          <a:prstGeom prst="rect">
            <a:avLst/>
          </a:prstGeom>
          <a:noFill/>
        </p:spPr>
        <p:txBody>
          <a:bodyPr wrap="square" rtlCol="0">
            <a:spAutoFit/>
          </a:bodyPr>
          <a:lstStyle/>
          <a:p>
            <a:r>
              <a:rPr lang="en-US" sz="2200" dirty="0" smtClean="0"/>
              <a:t>Remember, compare across. </a:t>
            </a:r>
          </a:p>
          <a:p>
            <a:endParaRPr lang="en-US" sz="2200" dirty="0"/>
          </a:p>
          <a:p>
            <a:r>
              <a:rPr lang="en-US" sz="2200" dirty="0" smtClean="0"/>
              <a:t>Men are more likely than women to be employed. 81% of men are employed, compared with 77% of women.</a:t>
            </a:r>
          </a:p>
          <a:p>
            <a:endParaRPr lang="en-US" sz="2200" dirty="0"/>
          </a:p>
          <a:p>
            <a:pPr marL="342900" indent="-342900">
              <a:buFont typeface="Wingdings" charset="2"/>
              <a:buChar char="ü"/>
            </a:pPr>
            <a:r>
              <a:rPr lang="en-US" sz="2200" dirty="0" smtClean="0"/>
              <a:t>Hypothesis supported </a:t>
            </a:r>
            <a:endParaRPr lang="en-US" sz="2200" dirty="0"/>
          </a:p>
        </p:txBody>
      </p:sp>
    </p:spTree>
    <p:extLst>
      <p:ext uri="{BB962C8B-B14F-4D97-AF65-F5344CB8AC3E}">
        <p14:creationId xmlns:p14="http://schemas.microsoft.com/office/powerpoint/2010/main" val="132271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28</TotalTime>
  <Words>887</Words>
  <Application>Microsoft Macintosh PowerPoint</Application>
  <PresentationFormat>Widescreen</PresentationFormat>
  <Paragraphs>90</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Century Gothic</vt:lpstr>
      <vt:lpstr>Palatino Linotype</vt:lpstr>
      <vt:lpstr>Wingdings</vt:lpstr>
      <vt:lpstr>Wingdings 3</vt:lpstr>
      <vt:lpstr>Arial</vt:lpstr>
      <vt:lpstr>Ion Boardroom</vt:lpstr>
      <vt:lpstr>PowerPoint Presentation</vt:lpstr>
      <vt:lpstr>The Scientific Method</vt:lpstr>
      <vt:lpstr>PowerPoint Presentation</vt:lpstr>
      <vt:lpstr>Variables</vt:lpstr>
      <vt:lpstr>Variables</vt:lpstr>
      <vt:lpstr>Research Methods </vt:lpstr>
      <vt:lpstr>Key Research Concepts</vt:lpstr>
      <vt:lpstr>PowerPoint Presentation</vt:lpstr>
      <vt:lpstr>Is there a relationship between gender and employment status?</vt:lpstr>
      <vt:lpstr>Do the findings hold when controlling for race?</vt:lpstr>
      <vt:lpstr>Do the findings hold when controlling for race?</vt:lpstr>
      <vt:lpstr>Do the findings hold when controlling for race?</vt:lpstr>
      <vt:lpstr>Do the findings hold when controlling for race?</vt:lpstr>
      <vt:lpstr>PowerPoint Presentation</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Scientific Method</dc:title>
  <dc:creator>Microsoft Office User</dc:creator>
  <cp:lastModifiedBy>Microsoft Office User</cp:lastModifiedBy>
  <cp:revision>6</cp:revision>
  <dcterms:created xsi:type="dcterms:W3CDTF">2018-04-17T19:06:30Z</dcterms:created>
  <dcterms:modified xsi:type="dcterms:W3CDTF">2018-04-23T18:09:26Z</dcterms:modified>
</cp:coreProperties>
</file>